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7.jpg" ContentType="image/pn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4" r:id="rId7"/>
    <p:sldId id="262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1" r:id="rId32"/>
    <p:sldId id="290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56" d="100"/>
          <a:sy n="56" d="100"/>
        </p:scale>
        <p:origin x="-390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N6EFLvvfQ8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it.tradingview.com/symbols/BTCUSD/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1544637"/>
          </a:xfrm>
        </p:spPr>
        <p:txBody>
          <a:bodyPr>
            <a:noAutofit/>
          </a:bodyPr>
          <a:lstStyle/>
          <a:p>
            <a:pPr algn="ctr"/>
            <a:r>
              <a:rPr lang="it-IT" b="1" dirty="0" smtClean="0">
                <a:solidFill>
                  <a:srgbClr val="002060"/>
                </a:solidFill>
              </a:rPr>
              <a:t>BITCOIN ED ECONOMIA</a:t>
            </a:r>
            <a:br>
              <a:rPr lang="it-IT" b="1" dirty="0" smtClean="0">
                <a:solidFill>
                  <a:srgbClr val="002060"/>
                </a:solidFill>
              </a:rPr>
            </a:br>
            <a:r>
              <a:rPr lang="it-IT" sz="3600" b="1" dirty="0" smtClean="0">
                <a:solidFill>
                  <a:srgbClr val="FF0000"/>
                </a:solidFill>
              </a:rPr>
              <a:t>Intervento di </a:t>
            </a:r>
            <a:br>
              <a:rPr lang="it-IT" sz="3600" b="1" dirty="0" smtClean="0">
                <a:solidFill>
                  <a:srgbClr val="FF0000"/>
                </a:solidFill>
              </a:rPr>
            </a:br>
            <a:r>
              <a:rPr lang="it-IT" sz="3600" b="1" dirty="0" smtClean="0">
                <a:solidFill>
                  <a:srgbClr val="FF0000"/>
                </a:solidFill>
              </a:rPr>
              <a:t>Mauro Novelli</a:t>
            </a:r>
            <a:r>
              <a:rPr lang="it-IT" b="1" dirty="0" smtClean="0">
                <a:solidFill>
                  <a:srgbClr val="002060"/>
                </a:solidFill>
              </a:rPr>
              <a:t/>
            </a:r>
            <a:br>
              <a:rPr lang="it-IT" b="1" dirty="0" smtClean="0">
                <a:solidFill>
                  <a:srgbClr val="002060"/>
                </a:solidFill>
              </a:rPr>
            </a:br>
            <a:endParaRPr lang="it-IT" b="1" dirty="0">
              <a:solidFill>
                <a:srgbClr val="002060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863" y="1932781"/>
            <a:ext cx="8655136" cy="4481513"/>
          </a:xfrm>
          <a:prstGeom prst="rect">
            <a:avLst/>
          </a:prstGeom>
        </p:spPr>
      </p:pic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76424" y="1932781"/>
            <a:ext cx="8791575" cy="4481514"/>
          </a:xfr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95248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61950" y="801358"/>
            <a:ext cx="11125200" cy="543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800" dirty="0" smtClean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criptovalute permettono </a:t>
            </a:r>
            <a:r>
              <a:rPr lang="it-IT" sz="28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 effettuare </a:t>
            </a:r>
            <a:r>
              <a:rPr lang="it-IT" sz="32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transazioni economiche senza passare da intermediari bancari né </a:t>
            </a:r>
            <a:r>
              <a:rPr lang="it-IT" sz="32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utilizzando circuiti </a:t>
            </a:r>
            <a:r>
              <a:rPr lang="it-IT" sz="32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regolamentati</a:t>
            </a:r>
            <a:r>
              <a:rPr lang="it-IT" sz="32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it-IT" sz="28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800" dirty="0" smtClean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Bitcoin, in particolare, viene </a:t>
            </a:r>
            <a:r>
              <a:rPr lang="it-IT" sz="28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spesso indicato come </a:t>
            </a:r>
            <a:r>
              <a:rPr lang="it-IT" sz="32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facilitatore di operazioni malavitose come il riciclaggio. </a:t>
            </a:r>
            <a:r>
              <a:rPr lang="it-IT" sz="28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</a:t>
            </a:r>
            <a:r>
              <a:rPr lang="it-IT" sz="2800" dirty="0" smtClean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esso, infatti, </a:t>
            </a:r>
            <a:r>
              <a:rPr lang="it-IT" sz="32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possono </a:t>
            </a:r>
            <a:r>
              <a:rPr lang="it-IT" sz="32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comprare tutti  beni</a:t>
            </a:r>
            <a:r>
              <a:rPr lang="it-IT" sz="2800" dirty="0" smtClean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32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anche illegali, </a:t>
            </a:r>
            <a:r>
              <a:rPr lang="it-IT" sz="28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purché offerti sul mercato di riferimento. </a:t>
            </a:r>
            <a:endParaRPr lang="it-IT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8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673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47700" y="514351"/>
            <a:ext cx="10782300" cy="5644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it-IT" sz="2800" b="1" dirty="0" smtClean="0">
              <a:solidFill>
                <a:srgbClr val="002060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8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Bitcoin è definito </a:t>
            </a:r>
            <a:r>
              <a:rPr lang="it-IT" sz="28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criptovaluta esclusivamente perché:</a:t>
            </a:r>
            <a:endParaRPr lang="it-IT" sz="2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71550" indent="-28575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it-IT" sz="32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 </a:t>
            </a:r>
            <a:r>
              <a:rPr lang="it-IT" sz="32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è emessa da un istituto </a:t>
            </a:r>
            <a:r>
              <a:rPr lang="it-IT" sz="28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bancario </a:t>
            </a:r>
            <a:r>
              <a:rPr lang="it-IT" sz="28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centrale</a:t>
            </a:r>
          </a:p>
          <a:p>
            <a:pPr marL="971550" indent="-28575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endParaRPr lang="it-IT" sz="2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71550" indent="-28575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it-IT" sz="28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</a:t>
            </a:r>
            <a:r>
              <a:rPr lang="it-IT" sz="28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transazioni che la coinvolgono non entrano </a:t>
            </a:r>
            <a:r>
              <a:rPr lang="it-IT" sz="32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alcun circuito bancario o finanziario regolamentato</a:t>
            </a:r>
            <a:r>
              <a:rPr lang="it-IT" sz="28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it-IT" sz="2800" b="1" dirty="0" smtClean="0">
              <a:solidFill>
                <a:srgbClr val="002060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71550" indent="-28575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endParaRPr lang="it-IT" sz="2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>
              <a:lnSpc>
                <a:spcPct val="115000"/>
              </a:lnSpc>
              <a:spcAft>
                <a:spcPts val="0"/>
              </a:spcAft>
            </a:pPr>
            <a:r>
              <a:rPr lang="it-IT" sz="28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permette operazioni finanziarie </a:t>
            </a:r>
            <a:r>
              <a:rPr lang="it-IT" sz="32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protette e anonime.</a:t>
            </a:r>
            <a:endParaRPr lang="it-IT" sz="32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>
              <a:lnSpc>
                <a:spcPct val="115000"/>
              </a:lnSpc>
              <a:spcAft>
                <a:spcPts val="1000"/>
              </a:spcAft>
            </a:pPr>
            <a:r>
              <a:rPr lang="it-IT" sz="36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32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it-IT" sz="24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876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04850" y="381000"/>
            <a:ext cx="10991850" cy="593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8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it-IT" sz="28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Cripto” non tanto, quindi, perché materialmente non circola sotto forma di banconote o sue suddivisioni metalliche. </a:t>
            </a:r>
            <a:endParaRPr lang="it-IT" sz="2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0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Nessuno</a:t>
            </a:r>
            <a:r>
              <a:rPr lang="it-IT" sz="20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dal 1999 al 2002, pensò di definire criptovaluta l’euro utilizzato per le transazioni bancarie ancora prima della introduzione ufficiale e del conio </a:t>
            </a:r>
            <a:r>
              <a:rPr lang="it-IT" sz="20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concreto.</a:t>
            </a:r>
            <a:endParaRPr lang="it-IT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sz="2800" b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Quale che sia l’identità dell’autore </a:t>
            </a:r>
            <a:r>
              <a:rPr lang="it-IT" sz="28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o </a:t>
            </a:r>
            <a:r>
              <a:rPr lang="it-IT" sz="2800" b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degli autori (</a:t>
            </a:r>
            <a:r>
              <a:rPr lang="it-IT" sz="2800" b="1" dirty="0" err="1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Satoshi</a:t>
            </a:r>
            <a:r>
              <a:rPr lang="it-IT" sz="2800" b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2800" b="1" dirty="0" err="1" smtClean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Nakamoto</a:t>
            </a:r>
            <a:r>
              <a:rPr lang="it-IT" sz="28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o MIT che siano), </a:t>
            </a:r>
            <a:r>
              <a:rPr lang="it-IT" sz="2800" b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si tratta di un progetto essenzialmente politico, che nasce con </a:t>
            </a:r>
            <a:r>
              <a:rPr lang="it-IT" sz="3200" b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l’obiettivo </a:t>
            </a:r>
            <a:r>
              <a:rPr lang="it-IT" sz="32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di capire che cosa succede se si </a:t>
            </a:r>
            <a:r>
              <a:rPr lang="it-IT" sz="3200" b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 </a:t>
            </a:r>
            <a:r>
              <a:rPr lang="it-IT" sz="32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sottrae </a:t>
            </a:r>
            <a:r>
              <a:rPr lang="it-IT" sz="3200" b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il potere di controllare la moneta alle banche centrali </a:t>
            </a:r>
            <a:r>
              <a:rPr lang="it-IT" sz="32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e, </a:t>
            </a:r>
            <a:r>
              <a:rPr lang="it-IT" sz="3200" b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in </a:t>
            </a:r>
            <a:r>
              <a:rPr lang="it-IT" sz="32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definitiva, </a:t>
            </a:r>
            <a:r>
              <a:rPr lang="it-IT" sz="3200" b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agli stati</a:t>
            </a:r>
            <a:r>
              <a:rPr lang="it-IT" sz="28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endParaRPr lang="it-IT" sz="28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199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365161" y="231821"/>
            <a:ext cx="8718997" cy="1624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Bitcoin in buona compagnia</a:t>
            </a:r>
            <a:r>
              <a:rPr lang="it-IT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it-IT" sz="2400" dirty="0" smtClean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Sono </a:t>
            </a:r>
            <a:r>
              <a:rPr lang="it-IT" sz="24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“circolazione” oltre 1.300 </a:t>
            </a:r>
            <a:r>
              <a:rPr lang="it-IT" sz="2400" dirty="0" smtClean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criptovalute</a:t>
            </a: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it-IT" sz="2400" dirty="0" smtClean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 </a:t>
            </a:r>
            <a:r>
              <a:rPr lang="it-IT" sz="24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per capitalizzazione</a:t>
            </a:r>
            <a:endParaRPr lang="it-IT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magine 5" descr="Cripto Top T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192" y="1294620"/>
            <a:ext cx="5409126" cy="545276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ttangolo 6"/>
          <p:cNvSpPr/>
          <p:nvPr/>
        </p:nvSpPr>
        <p:spPr>
          <a:xfrm>
            <a:off x="862883" y="1294620"/>
            <a:ext cx="5177309" cy="479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it-IT" b="1" dirty="0" smtClean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it-IT" dirty="0" smtClean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it-IT" sz="2400" b="1" dirty="0" smtClean="0">
              <a:solidFill>
                <a:srgbClr val="002060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4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 </a:t>
            </a:r>
            <a:r>
              <a:rPr lang="it-IT" sz="24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chiarito che la loro </a:t>
            </a:r>
            <a:r>
              <a:rPr lang="it-IT" sz="32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emissione/gestione è del tutto lecita</a:t>
            </a:r>
            <a:r>
              <a:rPr lang="it-IT" sz="24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cioè non configura alcun </a:t>
            </a:r>
            <a:r>
              <a:rPr lang="it-IT" sz="24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reato. Reati possono derivare dall’uso </a:t>
            </a:r>
            <a:r>
              <a:rPr lang="it-IT" sz="24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 singoli possessori possono farne, come </a:t>
            </a:r>
            <a:r>
              <a:rPr lang="it-IT" sz="24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ogni </a:t>
            </a:r>
            <a:r>
              <a:rPr lang="it-IT" sz="24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altra valuta</a:t>
            </a:r>
            <a:r>
              <a:rPr lang="it-IT" sz="24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t-IT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050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56069" y="721217"/>
            <a:ext cx="9594760" cy="5631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4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E’ evidente che i possessori di Bitcoin accetteranno transazioni espresse in quella moneta. </a:t>
            </a:r>
            <a:endParaRPr lang="it-IT" sz="2400" dirty="0" smtClean="0">
              <a:solidFill>
                <a:srgbClr val="002060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400" dirty="0" smtClean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Quindi </a:t>
            </a:r>
            <a:r>
              <a:rPr lang="it-IT" sz="24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è </a:t>
            </a:r>
            <a:r>
              <a:rPr lang="it-IT" sz="24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soddisfatta la prima delle caratteristiche peculiari</a:t>
            </a:r>
            <a:r>
              <a:rPr lang="it-IT" sz="24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it-IT" sz="24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l’accettazione </a:t>
            </a:r>
            <a:r>
              <a:rPr lang="it-IT" sz="24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come </a:t>
            </a:r>
            <a:r>
              <a:rPr lang="it-IT" sz="24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mezzo di </a:t>
            </a:r>
            <a:r>
              <a:rPr lang="it-IT" sz="24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pagamento </a:t>
            </a:r>
            <a:r>
              <a:rPr lang="it-IT" sz="24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 chi partecipa al sistema. </a:t>
            </a:r>
            <a:endParaRPr lang="it-IT" sz="2400" dirty="0" smtClean="0">
              <a:solidFill>
                <a:srgbClr val="002060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400" dirty="0" smtClean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 </a:t>
            </a:r>
            <a:r>
              <a:rPr lang="it-IT" sz="24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è però possibile soddisfare la seconda caratteristica peculiare: </a:t>
            </a:r>
            <a:r>
              <a:rPr lang="it-IT" sz="24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l’emittente</a:t>
            </a:r>
            <a:r>
              <a:rPr lang="it-IT" sz="24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che deve godere del</a:t>
            </a:r>
            <a:r>
              <a:rPr lang="it-IT" sz="24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fiducia del mercato</a:t>
            </a:r>
            <a:r>
              <a:rPr lang="it-IT" sz="24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cui si utilizza, </a:t>
            </a:r>
            <a:r>
              <a:rPr lang="it-IT" sz="24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Perché l’emittente non si conosce</a:t>
            </a:r>
            <a:r>
              <a:rPr lang="it-IT" sz="24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Ciononostante, gli utilizzatori di Bitcoin si fidano del meccanismo sottostante.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40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[Per inciso: tra </a:t>
            </a:r>
            <a:r>
              <a:rPr lang="it-IT" sz="2400" dirty="0" err="1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Nakamoto</a:t>
            </a:r>
            <a:r>
              <a:rPr lang="it-IT" sz="240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it-IT" sz="2400" dirty="0" err="1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</a:t>
            </a:r>
            <a:r>
              <a:rPr lang="it-IT" sz="2400" dirty="0" smtClean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io propendo per il MIT]</a:t>
            </a:r>
            <a:endParaRPr lang="it-IT" sz="2400" dirty="0">
              <a:solidFill>
                <a:srgbClr val="00206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it-IT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612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62886" y="-1897843"/>
            <a:ext cx="10419008" cy="8684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arenR"/>
            </a:pPr>
            <a:endParaRPr lang="it-IT" sz="36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arenR"/>
            </a:pPr>
            <a:endParaRPr lang="it-IT"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arenR"/>
            </a:pPr>
            <a:endParaRPr lang="it-IT" sz="36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arenR"/>
            </a:pPr>
            <a:endParaRPr lang="it-IT"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/>
            <a:r>
              <a:rPr lang="it-IT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Bitcoin. Meccanismo operativo</a:t>
            </a:r>
            <a:r>
              <a:rPr lang="it-IT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0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Bitcoin adotta la tecnologia </a:t>
            </a:r>
            <a:r>
              <a:rPr lang="it-IT" sz="28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peer-to-peer (da pari a pari) </a:t>
            </a:r>
            <a:r>
              <a:rPr lang="it-IT" sz="20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transazioni senza necessità di un'autorità centrale o di banche o di circuiti regolamentati. </a:t>
            </a:r>
            <a:endParaRPr lang="it-IT" sz="2000" b="1" dirty="0" smtClean="0">
              <a:solidFill>
                <a:srgbClr val="002060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0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it-IT" sz="20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altri termini </a:t>
            </a:r>
            <a:r>
              <a:rPr lang="it-IT" sz="24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 esiste un server principale </a:t>
            </a:r>
            <a:r>
              <a:rPr lang="it-IT" sz="20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(ad esempio, di una banca) e tanti client (nell’esempio, i titolari di conti gestiti on line dai titolari). </a:t>
            </a:r>
            <a:endParaRPr lang="it-IT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0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Oggi, nel meccanismo banca-server / correntista-client è la prima a registrare tutto in modo rigidamente accentrato, e quindi a conoscere, tutte le transazioni; mentre ogni client registra e conosce solo le proprie. </a:t>
            </a:r>
            <a:endParaRPr lang="it-IT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0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 meccanismo adottato dal Bitcoin, al contrario, </a:t>
            </a:r>
            <a:r>
              <a:rPr lang="it-IT" sz="24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tutti i nodi conoscono tutte le operazioni di tutti. </a:t>
            </a:r>
            <a:r>
              <a:rPr lang="it-IT" sz="20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Quindi, ogni singola operazione registrata da un nodo, viene automaticamente inviata al resto dei nodi e validata se il 50+1 % dei nodi ne certifica la validità. </a:t>
            </a:r>
            <a:endParaRPr lang="it-IT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0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it-IT" sz="24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E’ la nuova tecnologia definita blockchain</a:t>
            </a:r>
            <a:r>
              <a:rPr lang="it-IT" sz="20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Analizzeremo alla fine le sue caratteristiche</a:t>
            </a:r>
            <a:r>
              <a:rPr lang="it-IT" sz="20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.]</a:t>
            </a:r>
            <a:endParaRPr lang="it-IT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407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953037" y="463639"/>
            <a:ext cx="10367493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4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it-IT" sz="24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la nuova tecnologia definita </a:t>
            </a:r>
            <a:r>
              <a:rPr lang="it-IT" sz="28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blockchain</a:t>
            </a:r>
            <a:r>
              <a:rPr lang="it-IT" sz="24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Analizzeremo alla fine le sue caratteristiche</a:t>
            </a:r>
            <a:r>
              <a:rPr lang="it-IT" sz="24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t-IT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4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soldoni, ogni cliente, meglio, ogni indirizzo di cliente ha un borsellino porta Bitcoin. In esso sono riportate stringhe informatiche che determinano il valore del contenuto in Bitcoin. </a:t>
            </a:r>
            <a:endParaRPr lang="it-IT" sz="2400" b="1" dirty="0" smtClean="0">
              <a:solidFill>
                <a:srgbClr val="002060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4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Ecco </a:t>
            </a:r>
            <a:r>
              <a:rPr lang="it-IT" sz="24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perché si parla di moneta virtuale.</a:t>
            </a:r>
            <a:endParaRPr lang="it-IT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8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registro di tutte le operazioni è in mano ad ogni nodo. </a:t>
            </a:r>
            <a:endParaRPr lang="it-IT" sz="2800" b="1" dirty="0" smtClean="0">
              <a:solidFill>
                <a:srgbClr val="002060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8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</a:t>
            </a:r>
            <a:r>
              <a:rPr lang="it-IT" sz="28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operazioni sono criptate ed è impossibile modificarle</a:t>
            </a:r>
            <a:r>
              <a:rPr lang="it-IT" sz="28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8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it-IT" sz="2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4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[Vedremo che non è così quando analizzeremo le caratteristiche della blockchain]</a:t>
            </a:r>
            <a:endParaRPr lang="it-IT" sz="20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3748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50006" y="115910"/>
            <a:ext cx="10805374" cy="5994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Emissione di nuovi </a:t>
            </a:r>
            <a:r>
              <a:rPr lang="it-IT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Bitcoin</a:t>
            </a:r>
          </a:p>
          <a:p>
            <a:pPr lvl="0"/>
            <a:endParaRPr lang="it-IT" sz="36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4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differenza delle valute “normali”, non esiste quindi una centrale di emissione come può essere la BCE, la FED, le banche centrali. </a:t>
            </a:r>
            <a:endParaRPr lang="it-IT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sz="2400" dirty="0" smtClean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2400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 </a:t>
            </a:r>
            <a:endParaRPr lang="it-IT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sz="2800" b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Differenza con le valute normali: </a:t>
            </a:r>
            <a:r>
              <a:rPr lang="it-IT" sz="2400" b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queste </a:t>
            </a:r>
            <a:r>
              <a:rPr lang="it-IT" sz="2800" b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vengono emesse in funzione dell’andamento della produzione,</a:t>
            </a:r>
            <a:r>
              <a:rPr lang="it-IT" sz="2400" b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affinché la massa monetaria possa essere commensurabile con la ricchezza presente e continuamente prodotta da una nazione o gruppo di nazioni che adottano la stessa valuta (USA; UE). </a:t>
            </a:r>
            <a:endParaRPr lang="it-IT" sz="2400" b="1" dirty="0" smtClean="0">
              <a:solidFill>
                <a:srgbClr val="00206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sz="24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E</a:t>
            </a:r>
            <a:r>
              <a:rPr lang="it-IT" sz="2400" b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’ infatti chiara la relazione tra ricchezza di una nazione, quantità di valuta disponibile e velocità di circolazione</a:t>
            </a:r>
            <a:r>
              <a:rPr lang="it-IT" sz="24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.</a:t>
            </a:r>
          </a:p>
          <a:p>
            <a:endParaRPr lang="it-IT" sz="2400" dirty="0" smtClean="0">
              <a:solidFill>
                <a:srgbClr val="00206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it-IT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253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08338" y="631065"/>
            <a:ext cx="10715223" cy="582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it-IT" sz="2800" b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Al contrario, l’apparato del Bitcoin  è alla ricerca di persone che </a:t>
            </a:r>
            <a:r>
              <a:rPr lang="it-IT" sz="28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possano </a:t>
            </a:r>
            <a:r>
              <a:rPr lang="it-IT" sz="2800" b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mettere a disposizione un proprio computer con una adeguata capacità di calcolo. </a:t>
            </a:r>
            <a:endParaRPr lang="it-IT" sz="2800" b="1" dirty="0" smtClean="0">
              <a:solidFill>
                <a:srgbClr val="00206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sz="28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Costoro </a:t>
            </a:r>
            <a:r>
              <a:rPr lang="it-IT" sz="2800" b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vengono definiti “minatori” perché il tempo e l’energia che dedicano al sistema permette loro di estrarre nuovi Bitcoin. Questa nuova emissione vale come remunerazione del loro lavoro e della loro attività in grado di vidimare tutte le transazioni e di mantenere attivo il meccanismo.</a:t>
            </a:r>
            <a:endParaRPr lang="it-IT" sz="28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sz="2800" b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Si calcola che ogni giorno vengano creati 3.600 bitcoin. </a:t>
            </a:r>
            <a:endParaRPr lang="it-IT" sz="28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sz="2800" b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Attualmente ce ne sono in circolazione circa 16,5 milioni.</a:t>
            </a:r>
            <a:endParaRPr lang="it-IT" sz="28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8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 un limite di 21 milioni di Bitcoin  in circolazione che si pensa raggiungibile tra il 2040 e il 2056.</a:t>
            </a:r>
            <a:endParaRPr lang="it-IT" sz="24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069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98490" y="296214"/>
            <a:ext cx="107023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Il </a:t>
            </a:r>
            <a:r>
              <a:rPr lang="it-IT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signoraggio</a:t>
            </a:r>
          </a:p>
          <a:p>
            <a:pPr lvl="0" algn="ctr"/>
            <a:endParaRPr lang="it-IT" sz="36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sz="2000" b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E’ la remunerazione che spetta a chi ha il diritto di battere moneta, o che </a:t>
            </a:r>
            <a:r>
              <a:rPr lang="it-IT" sz="20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2000" b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carpisce (</a:t>
            </a:r>
            <a:r>
              <a:rPr lang="it-IT" sz="2000" b="1" dirty="0" err="1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manu</a:t>
            </a:r>
            <a:r>
              <a:rPr lang="it-IT" sz="2000" b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militari) chi impone al mercato la moneta da lui battuta.</a:t>
            </a:r>
            <a:endParaRPr lang="it-IT" sz="20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it-IT" sz="2000" b="1" dirty="0" smtClean="0">
              <a:solidFill>
                <a:srgbClr val="00206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sz="20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Sappiamo</a:t>
            </a:r>
            <a:r>
              <a:rPr lang="it-IT" sz="2000" b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, ad esempio, che per l’euro  la BCE tiene per sé il signoraggio per la stampa di banconote, mentre è appannaggio dei singoli stati il signoraggio per il coniare monete da 1 centesimo fino ai 2 euro.</a:t>
            </a:r>
            <a:endParaRPr lang="it-IT" sz="20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sz="2000" b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 </a:t>
            </a:r>
            <a:endParaRPr lang="it-IT" sz="20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sz="2000" b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Differenza con le valute normali: per queste l’aggio del signore è chiaro e definito. </a:t>
            </a:r>
            <a:endParaRPr lang="it-IT" sz="2000" b="1" dirty="0" smtClean="0">
              <a:solidFill>
                <a:srgbClr val="00206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sz="20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Per </a:t>
            </a:r>
            <a:r>
              <a:rPr lang="it-IT" sz="2000" b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il Bitcoin non esistono meccanismi di signoraggio, ma possiamo definire </a:t>
            </a:r>
            <a:r>
              <a:rPr lang="it-IT" sz="2400" b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“aggio del signore” la remunerazione dei minatori.</a:t>
            </a:r>
            <a:r>
              <a:rPr lang="it-IT" sz="2000" b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endParaRPr lang="it-IT" sz="2000" b="1" dirty="0" smtClean="0">
              <a:solidFill>
                <a:srgbClr val="00206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it-IT" sz="2000" b="1" dirty="0" smtClean="0">
              <a:solidFill>
                <a:srgbClr val="00206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sz="20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Sempre </a:t>
            </a:r>
            <a:r>
              <a:rPr lang="it-IT" sz="2000" b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nell’ipotesi che nessun altro abbia la possibilità di emettere Bitcoin.</a:t>
            </a:r>
            <a:endParaRPr lang="it-IT" sz="20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sz="2000" b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 </a:t>
            </a:r>
            <a:endParaRPr lang="it-IT" sz="20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sz="2000" b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[</a:t>
            </a:r>
            <a:r>
              <a:rPr lang="it-IT" sz="2000" b="1" dirty="0" err="1" smtClean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Sardex</a:t>
            </a:r>
            <a:r>
              <a:rPr lang="it-IT" sz="20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]</a:t>
            </a:r>
            <a:endParaRPr lang="it-IT" sz="2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421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19782"/>
          </a:xfrm>
        </p:spPr>
        <p:txBody>
          <a:bodyPr>
            <a:normAutofit fontScale="90000"/>
          </a:bodyPr>
          <a:lstStyle/>
          <a:p>
            <a:pPr algn="r"/>
            <a:r>
              <a:rPr lang="it-IT" u="sng" dirty="0" smtClean="0"/>
              <a:t>Bitcoin ed economia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3600" b="1" dirty="0" smtClean="0">
                <a:solidFill>
                  <a:srgbClr val="002060"/>
                </a:solidFill>
              </a:rPr>
              <a:t>Pillola </a:t>
            </a:r>
            <a:r>
              <a:rPr lang="it-IT" sz="3600" b="1" dirty="0">
                <a:solidFill>
                  <a:srgbClr val="002060"/>
                </a:solidFill>
              </a:rPr>
              <a:t>sul Bitcoin. </a:t>
            </a:r>
            <a:r>
              <a:rPr lang="it-IT" sz="3600" b="1" dirty="0" smtClean="0">
                <a:solidFill>
                  <a:srgbClr val="002060"/>
                </a:solidFill>
              </a:rPr>
              <a:t>I confini della questione.</a:t>
            </a:r>
          </a:p>
          <a:p>
            <a:endParaRPr lang="it-IT" sz="3600" dirty="0">
              <a:solidFill>
                <a:srgbClr val="002060"/>
              </a:solidFill>
            </a:endParaRPr>
          </a:p>
          <a:p>
            <a:r>
              <a:rPr lang="it-IT" sz="3600" u="sng" dirty="0">
                <a:solidFill>
                  <a:srgbClr val="002060"/>
                </a:solidFill>
                <a:hlinkClick r:id="rId2"/>
              </a:rPr>
              <a:t>https://www.youtube.com/watch?v=hN6EFLvvfQ8</a:t>
            </a:r>
            <a:endParaRPr lang="it-IT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7670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940158" y="618186"/>
            <a:ext cx="1025158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Bitcoin in </a:t>
            </a:r>
            <a:r>
              <a:rPr lang="it-IT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pratica</a:t>
            </a:r>
          </a:p>
          <a:p>
            <a:pPr lvl="0" algn="ctr"/>
            <a:endParaRPr lang="it-IT"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sz="20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Il meccanismo di funzionamento dei Bitcoin utilizza un </a:t>
            </a:r>
            <a:r>
              <a:rPr lang="it-IT" sz="28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algoritmo grazie al quale si possono transigere Bitcoin</a:t>
            </a:r>
            <a:r>
              <a:rPr lang="it-IT" sz="20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in maniera sicura e del tutto anonima. </a:t>
            </a:r>
            <a:endParaRPr lang="it-IT" sz="2000" b="1" dirty="0" smtClean="0">
              <a:solidFill>
                <a:srgbClr val="0000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it-IT" sz="2000" b="1" dirty="0" smtClean="0">
              <a:solidFill>
                <a:srgbClr val="0000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sz="2800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 </a:t>
            </a:r>
            <a:r>
              <a:rPr lang="it-IT" sz="28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conti Bitcoin infatti sono mantenuti da un libro mastro (ledger) pubblico </a:t>
            </a:r>
            <a:r>
              <a:rPr lang="it-IT" sz="20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e sono imputati ad un indirizzo, non ad una persona o ad un ente</a:t>
            </a:r>
            <a:r>
              <a:rPr lang="it-IT" sz="2000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endParaRPr lang="it-IT" sz="2000" b="1" dirty="0" smtClean="0">
              <a:solidFill>
                <a:srgbClr val="0000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sz="2800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Il </a:t>
            </a:r>
            <a:r>
              <a:rPr lang="it-IT" sz="28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libro mastro è presente in tutti i nodi della blockchain e tiene traccia di tutte le transazioni </a:t>
            </a:r>
            <a:r>
              <a:rPr lang="it-IT" sz="20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fatte dall’inizio della “emissione” del primo BTC. </a:t>
            </a:r>
            <a:endParaRPr lang="it-IT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0631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37128" y="592428"/>
            <a:ext cx="9839458" cy="4886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it-IT" sz="2000" b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Particolari software permettono il trasferimento da un “borsellino” (wallet) ad un altro tramite l’utilizzo di chiavi private (seed) residenti nel borsellino. </a:t>
            </a:r>
            <a:endParaRPr lang="it-IT" sz="2000" b="1" dirty="0" smtClean="0">
              <a:solidFill>
                <a:srgbClr val="00206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it-IT" sz="2000" b="1" dirty="0">
              <a:solidFill>
                <a:srgbClr val="00206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sz="20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La </a:t>
            </a:r>
            <a:r>
              <a:rPr lang="it-IT" sz="2000" b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procedura impedisce ogni possibilità di cambiamento. Ogni dieci minuti i “minatori” confermano le operazioni a tutti i blocchi del sistema.</a:t>
            </a:r>
            <a:endParaRPr lang="it-IT" sz="20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sz="2000" b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 </a:t>
            </a:r>
            <a:endParaRPr lang="it-IT" sz="2400" b="1" dirty="0" smtClean="0">
              <a:solidFill>
                <a:srgbClr val="002060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4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 </a:t>
            </a:r>
            <a:r>
              <a:rPr lang="it-IT" sz="24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sono due modi per acquisire Bitcoin: attraverso il lavoro di minatore e comprandoli sul mercato.</a:t>
            </a:r>
            <a:endParaRPr lang="it-IT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sz="2000" b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Senza entrare nel meccanismo minuto, possiamo dire che c’è la possibilità di acquistare Bitcoin tramite bonifico bancario o carta di credito, oppure facendo compravendita in piattaforme tipo Forex</a:t>
            </a:r>
            <a:r>
              <a:rPr lang="it-IT" sz="20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endParaRPr lang="it-IT" sz="2000" b="1" dirty="0">
              <a:solidFill>
                <a:srgbClr val="002060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sz="24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Esiste, però, un mercato oscuro che permette l’acquisto di Bitcoin in contanti</a:t>
            </a:r>
            <a:endParaRPr lang="it-IT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8829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37127" y="759854"/>
            <a:ext cx="10547797" cy="4251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4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Andamento di mercato e bolla di fine </a:t>
            </a:r>
            <a:r>
              <a:rPr lang="it-IT" sz="4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2017</a:t>
            </a:r>
          </a:p>
          <a:p>
            <a:pPr lvl="0"/>
            <a:endParaRPr lang="it-IT" sz="4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4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Qualora si intenda acquistare i Bitcoin sul mercato,  occorre dotarsi di piattaforme specifiche. Si riceveranno dei codici per operare.</a:t>
            </a:r>
            <a:endParaRPr lang="it-IT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4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quotazioni della cripto valuta sono determinate esclusivamente dall’andamento della domanda e </a:t>
            </a:r>
            <a:r>
              <a:rPr lang="it-IT" sz="24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dell’offerta e dalla retribuzione lavoro dei minatori.</a:t>
            </a:r>
            <a:endParaRPr lang="it-IT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4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it-IT" sz="24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Domanda </a:t>
            </a:r>
            <a:r>
              <a:rPr lang="it-IT" sz="24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offerta (unica legge scientifica in Economia</a:t>
            </a:r>
            <a:r>
              <a:rPr lang="it-IT" sz="24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).]</a:t>
            </a:r>
            <a:endParaRPr lang="it-IT" sz="20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6155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648494" y="-1087478"/>
            <a:ext cx="9139707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2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2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2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2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2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2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2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Picture 1" descr="Bitc dal 2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583" y="4197395"/>
            <a:ext cx="9195516" cy="251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 rot="10800000" flipV="1">
            <a:off x="3052292" y="2421176"/>
            <a:ext cx="932001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592427" y="759855"/>
            <a:ext cx="1065082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4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Bitcoin nasce nel </a:t>
            </a:r>
            <a:r>
              <a:rPr lang="it-IT" altLang="it-IT" sz="24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2009 e fino </a:t>
            </a:r>
            <a:r>
              <a:rPr lang="it-IT" altLang="it-IT" sz="24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 2017 la quotazione galleggia in una morta gora dello </a:t>
            </a:r>
            <a:r>
              <a:rPr lang="it-IT" altLang="it-IT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it-IT" altLang="it-IT" sz="24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zero virgola</a:t>
            </a:r>
            <a:r>
              <a:rPr lang="it-IT" altLang="it-IT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it-IT" altLang="it-IT" sz="24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qualche piccola crescita </a:t>
            </a:r>
            <a:r>
              <a:rPr lang="it-IT" altLang="it-IT" sz="24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occasionale nel 2014.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2400" b="1" dirty="0">
              <a:solidFill>
                <a:srgbClr val="002060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8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</a:t>
            </a:r>
            <a:r>
              <a:rPr lang="it-IT" altLang="it-IT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it-IT" altLang="it-IT" sz="28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inizio del 2017 quotava circa 800 dollari. </a:t>
            </a:r>
            <a:endParaRPr lang="it-IT" altLang="it-IT" sz="2800" b="1" dirty="0" smtClean="0">
              <a:solidFill>
                <a:srgbClr val="002060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0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Dai </a:t>
            </a:r>
            <a:r>
              <a:rPr lang="it-IT" altLang="it-IT" sz="20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primi mesi dell</a:t>
            </a:r>
            <a:r>
              <a:rPr lang="it-IT" altLang="it-IT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it-IT" altLang="it-IT" sz="20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anno comincia un particolare interessamento per la criptovaluta. Questo interessamento porter</a:t>
            </a:r>
            <a:r>
              <a:rPr lang="it-IT" altLang="it-IT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lang="it-IT" altLang="it-IT" sz="20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quotazione, </a:t>
            </a:r>
            <a:r>
              <a:rPr lang="it-IT" altLang="it-IT" sz="28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dicembre, a sfiorare i 20.000 dollari per un Bitcoin</a:t>
            </a:r>
            <a:endParaRPr lang="it-IT" altLang="it-IT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9428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880316" y="6128570"/>
            <a:ext cx="7469746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u="sng" dirty="0">
                <a:solidFill>
                  <a:srgbClr val="0000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https://it.tradingview.com/symbols/BTCUSD/</a:t>
            </a:r>
            <a:r>
              <a:rPr lang="it-IT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Grafico animato</a:t>
            </a:r>
            <a:endParaRPr lang="it-I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magine 3"/>
          <p:cNvPicPr/>
          <p:nvPr/>
        </p:nvPicPr>
        <p:blipFill>
          <a:blip r:embed="rId3"/>
          <a:stretch>
            <a:fillRect/>
          </a:stretch>
        </p:blipFill>
        <p:spPr>
          <a:xfrm>
            <a:off x="1249251" y="399244"/>
            <a:ext cx="9852337" cy="528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0285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34096" y="103032"/>
            <a:ext cx="10663707" cy="6042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4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Proprio questa spinta del mercato ha posto il Bitcoin </a:t>
            </a:r>
            <a:r>
              <a:rPr lang="it-IT" sz="24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sotto il faro di potentati finanziari che hanno valutato l’ipotesi di “mettere le mani” sulla cripto valuta qualora il mercato avesse mantenuto l’interesse di fine 2017.</a:t>
            </a:r>
            <a:endParaRPr lang="it-IT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4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 a caso, </a:t>
            </a:r>
            <a:r>
              <a:rPr lang="it-IT" sz="24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 10 dicembre </a:t>
            </a:r>
            <a:r>
              <a:rPr lang="it-IT" sz="24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2017, con decisione della Commissione </a:t>
            </a:r>
            <a:r>
              <a:rPr lang="it-IT" sz="24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Usa  per il mercato dei </a:t>
            </a:r>
            <a:r>
              <a:rPr lang="it-IT" sz="2400" b="1" dirty="0" err="1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futures</a:t>
            </a:r>
            <a:r>
              <a:rPr lang="it-IT" sz="24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alla borsa di Chicago </a:t>
            </a:r>
            <a:r>
              <a:rPr lang="it-IT" sz="24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è possibile scambiare </a:t>
            </a:r>
            <a:r>
              <a:rPr lang="it-IT" sz="2400" b="1" dirty="0" err="1" smtClean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futures</a:t>
            </a:r>
            <a:r>
              <a:rPr lang="it-IT" sz="24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24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Bitcoin </a:t>
            </a:r>
            <a:r>
              <a:rPr lang="it-IT" sz="2400" dirty="0" smtClean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come sottostante.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4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parla di sdoganamento di una criptovaluta molto chiacchierata.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4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scommessa sul Bitcoin (</a:t>
            </a:r>
            <a:r>
              <a:rPr lang="it-IT" sz="2400" b="1" dirty="0" err="1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futures</a:t>
            </a:r>
            <a:r>
              <a:rPr lang="it-IT" sz="24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entra per la prima volta in un mercato </a:t>
            </a:r>
            <a:r>
              <a:rPr lang="it-IT" sz="24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«ufficiale».</a:t>
            </a:r>
            <a:endParaRPr lang="it-IT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32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l’inizio del 2018 scoppia la bolla sul Bitcoin. </a:t>
            </a:r>
            <a:endParaRPr lang="it-IT" sz="3200" b="1" dirty="0" smtClean="0">
              <a:solidFill>
                <a:srgbClr val="002060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4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Oggi, la </a:t>
            </a:r>
            <a:r>
              <a:rPr lang="it-IT" sz="24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quotazione si aggira tra i 5mila e i 6mila dollari</a:t>
            </a:r>
            <a:r>
              <a:rPr lang="it-IT" sz="28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t-IT" sz="24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7590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04552" y="1"/>
            <a:ext cx="10161431" cy="6184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Furti di Bitcoin</a:t>
            </a:r>
          </a:p>
          <a:p>
            <a:pPr>
              <a:spcAft>
                <a:spcPts val="0"/>
              </a:spcAft>
            </a:pPr>
            <a:r>
              <a:rPr lang="it-IT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 </a:t>
            </a:r>
            <a:endParaRPr lang="it-IT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sz="2000" b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Come conservare la stringa informatica che attesta il possesso di Bitcoin</a:t>
            </a:r>
            <a:r>
              <a:rPr lang="it-IT" sz="20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?</a:t>
            </a:r>
          </a:p>
          <a:p>
            <a:pPr>
              <a:spcAft>
                <a:spcPts val="0"/>
              </a:spcAft>
            </a:pPr>
            <a:endParaRPr lang="it-IT" sz="20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0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t-IT" sz="24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siamo ai soliti rischi insiti nell’utilizzo di computer collegati ad internet. </a:t>
            </a:r>
            <a:r>
              <a:rPr lang="it-IT" sz="2000" b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Esistono comunque piccoli apparati che procedono alla creazioni di chiavi anche senza connessioni ad internet. </a:t>
            </a:r>
            <a:endParaRPr lang="it-IT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000" b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Nel 2014 </a:t>
            </a:r>
            <a:r>
              <a:rPr lang="it-IT" sz="2000" b="1" dirty="0" err="1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Mt.Gox</a:t>
            </a:r>
            <a:r>
              <a:rPr lang="it-IT" sz="2000" b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allora di gran lunga la piattaforma  per criptovalute più utilizzato al mondo, </a:t>
            </a:r>
            <a:r>
              <a:rPr lang="it-IT" sz="2400" b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 vede soffiare l’intero patrimonio di Bitcoin </a:t>
            </a:r>
            <a:r>
              <a:rPr lang="it-IT" sz="2000" b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custodia per conto dei clienti a causa di un  misterioso attacco hacker</a:t>
            </a:r>
            <a:r>
              <a:rPr lang="it-IT" sz="2400" b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850.000 bitcoin valutati allora 473 milioni di dollari. Oggi varrebbero oltre </a:t>
            </a:r>
            <a:r>
              <a:rPr lang="it-IT" sz="24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it-IT" sz="2400" b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miliardi di dollari dopo essere arrivati a 17 miliardi lo scorso dicembre.</a:t>
            </a:r>
            <a:endParaRPr lang="it-IT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000" b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Comunque abbiamo una legislazione già in grado di tutelare dai reati commessi in materia di Bitcoin.</a:t>
            </a:r>
            <a:endParaRPr lang="it-IT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371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75764" y="405055"/>
            <a:ext cx="10676586" cy="4889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Bitcoin può essere un investimento?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sz="1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000" b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 investimento intendiamo l’acquisto di un bene, di un servizio, di un titolo con l’obbiettivo di ottenere in futuro  un aumento di valore del bene, o un profitto che ripaghi in sovrabbondanza la somma investita o che fornisca una  soddisfazione personale. </a:t>
            </a:r>
            <a:endParaRPr lang="it-IT" sz="2000" b="1" dirty="0" smtClean="0">
              <a:solidFill>
                <a:srgbClr val="002060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dirty="0" smtClean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L’acquisto </a:t>
            </a:r>
            <a:r>
              <a:rPr lang="it-IT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 investimento presuppone</a:t>
            </a:r>
            <a:r>
              <a:rPr lang="it-IT" sz="2000" b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una indagine più o meno approfondita delle caratteristiche dell’oggetto monitorato</a:t>
            </a:r>
            <a:r>
              <a:rPr lang="it-IT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000" b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della gestione di chi lo emette, del mercato di riferimento.</a:t>
            </a:r>
            <a:r>
              <a:rPr lang="it-IT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risultati che devono essere tali da condurre a potenziali lucri futuri. </a:t>
            </a:r>
            <a:endParaRPr lang="it-IT" sz="1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accettiamo queste specifiche, </a:t>
            </a:r>
            <a:r>
              <a:rPr lang="it-IT" sz="2000" b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l’acquisto di Bitcoin non può rappresentare un investimento, perché la quotazione della criptovaluta non permette valutazioni attuali di </a:t>
            </a:r>
            <a:r>
              <a:rPr lang="it-IT" sz="20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variabili </a:t>
            </a:r>
            <a:r>
              <a:rPr lang="it-IT" sz="2000" b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circa l’andamento futuro.</a:t>
            </a:r>
            <a:endParaRPr lang="it-IT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698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11369" y="960632"/>
            <a:ext cx="10586434" cy="429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400" b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 può essere definito un investimento sui mercati valutari. Anche in questo campo, le valute sono espressione di sistemi economici nazionali sottostanti. </a:t>
            </a:r>
            <a:r>
              <a:rPr lang="it-IT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Questi possono essere valutati, ipotizzandone andamenti futuri positivi o negativi. Oltretutto il mercato dei cambi opera, di norma, in ambiente regolamentato, inesistente per i Bitcoin.</a:t>
            </a:r>
            <a:endParaRPr lang="it-IT" sz="1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Oltretutto non è soggetto ai controlli di alcuna Autorità monetaria a cui ci si possa rivolgere per eventuali “scorrettezze” di collocamento: </a:t>
            </a:r>
            <a:r>
              <a:rPr lang="it-IT" sz="2400" b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acquistando Bitcoin o facendo trading l’acquirente  è </a:t>
            </a:r>
            <a:r>
              <a:rPr lang="it-IT" sz="24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solo con il rischio.</a:t>
            </a:r>
            <a:endParaRPr lang="it-IT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b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sz="1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400" b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Possiamo dire che il bitcoin è un gioco d’azzardo.</a:t>
            </a:r>
            <a:endParaRPr lang="it-IT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5965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17431" y="-8864"/>
            <a:ext cx="10534918" cy="596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Futuro del Bitcoin: </a:t>
            </a:r>
            <a:r>
              <a:rPr lang="it-IT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come «valuta» non </a:t>
            </a:r>
            <a:r>
              <a:rPr lang="it-IT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può stare dietro </a:t>
            </a:r>
            <a:r>
              <a:rPr lang="it-IT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alle variazioni di ricchezza di una nazione.</a:t>
            </a:r>
          </a:p>
          <a:p>
            <a:pPr lvl="0"/>
            <a:r>
              <a:rPr lang="it-IT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it-IT" sz="36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4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 un limite numerico pari a 21 milioni di “pezzi” nella massa in circolazione, limite  che si pensa raggiungibile tra il 2040 e il 2056.</a:t>
            </a:r>
            <a:endParaRPr lang="it-IT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it-IT" sz="2400" b="1" dirty="0" smtClean="0">
              <a:solidFill>
                <a:srgbClr val="002060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4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Vista </a:t>
            </a:r>
            <a:r>
              <a:rPr lang="it-IT" sz="24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tale rigidità quantitativa</a:t>
            </a:r>
            <a:r>
              <a:rPr lang="it-IT" sz="28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non può quindi sostituire una valuta emessa o ritirata dal mercato da una centrale bancaria in funzione dell’andamento economico nazionale</a:t>
            </a:r>
            <a:r>
              <a:rPr lang="it-IT" sz="24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ed in particolare della produzione di ricchezza.</a:t>
            </a:r>
            <a:endParaRPr lang="it-IT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it-IT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468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6612" y="1466850"/>
            <a:ext cx="9905999" cy="4076701"/>
          </a:xfrm>
        </p:spPr>
        <p:txBody>
          <a:bodyPr/>
          <a:lstStyle/>
          <a:p>
            <a:r>
              <a:rPr lang="it-IT" sz="2800" b="1" dirty="0" smtClean="0">
                <a:solidFill>
                  <a:srgbClr val="002060"/>
                </a:solidFill>
              </a:rPr>
              <a:t>Curiosità</a:t>
            </a:r>
            <a:r>
              <a:rPr lang="it-IT" sz="2800" b="1" dirty="0">
                <a:solidFill>
                  <a:srgbClr val="002060"/>
                </a:solidFill>
              </a:rPr>
              <a:t>:</a:t>
            </a:r>
            <a:endParaRPr lang="it-IT" sz="2800" b="1" dirty="0" smtClean="0">
              <a:solidFill>
                <a:srgbClr val="002060"/>
              </a:solidFill>
            </a:endParaRPr>
          </a:p>
          <a:p>
            <a:r>
              <a:rPr lang="it-IT" sz="2800" b="1" dirty="0" smtClean="0">
                <a:solidFill>
                  <a:srgbClr val="002060"/>
                </a:solidFill>
              </a:rPr>
              <a:t>Bitcoin sempre </a:t>
            </a:r>
            <a:r>
              <a:rPr lang="it-IT" sz="2800" b="1" dirty="0">
                <a:solidFill>
                  <a:srgbClr val="002060"/>
                </a:solidFill>
              </a:rPr>
              <a:t>accompagnato da splendide monete d’oro.</a:t>
            </a:r>
          </a:p>
          <a:p>
            <a:endParaRPr lang="it-IT" dirty="0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48332"/>
          </a:xfrm>
        </p:spPr>
        <p:txBody>
          <a:bodyPr>
            <a:normAutofit fontScale="90000"/>
          </a:bodyPr>
          <a:lstStyle/>
          <a:p>
            <a:pPr algn="r"/>
            <a:r>
              <a:rPr lang="it-IT" u="sng" dirty="0" smtClean="0"/>
              <a:t>Bitcoin ed economia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pic>
        <p:nvPicPr>
          <p:cNvPr id="1026" name="Picture 2" descr="Bitcoin foto 2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2953357"/>
            <a:ext cx="3502025" cy="175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Bit Coin foto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193" y="4909951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706" y="3505200"/>
            <a:ext cx="2775284" cy="185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1822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30311" y="875763"/>
            <a:ext cx="9981126" cy="3402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4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E’ da ritenere, piuttosto, che le criptovalute con operatività blockchain continuino a sostituire le banche centrali e l’emissione di valute “normali” in circuiti non controllati da autorità statali.</a:t>
            </a:r>
            <a:endParaRPr lang="it-IT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it-IT" sz="2800" b="1" dirty="0" smtClean="0">
              <a:solidFill>
                <a:srgbClr val="00206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sz="32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Merito </a:t>
            </a:r>
            <a:r>
              <a:rPr lang="it-IT" sz="3200" b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del Bitcoin è quello di aver perfezionato, adottato e diffuso la </a:t>
            </a:r>
            <a:r>
              <a:rPr lang="it-IT" sz="32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blockchain, tecnologia  </a:t>
            </a:r>
            <a:r>
              <a:rPr lang="it-IT" sz="3200" b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che costituirà la base per internet 2.0.</a:t>
            </a:r>
            <a:endParaRPr lang="it-IT" sz="32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8849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370695" y="2780694"/>
            <a:ext cx="52950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it-IT" sz="36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Grazie per l’attenzione</a:t>
            </a:r>
            <a:r>
              <a:rPr lang="it-IT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.</a:t>
            </a:r>
            <a:endParaRPr lang="it-IT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9468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8430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immagine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3" t="2941" r="17509"/>
          <a:stretch/>
        </p:blipFill>
        <p:spPr>
          <a:xfrm>
            <a:off x="5638800" y="990600"/>
            <a:ext cx="6188765" cy="5029200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1411" y="2249486"/>
            <a:ext cx="4592639" cy="3541714"/>
          </a:xfrm>
        </p:spPr>
        <p:txBody>
          <a:bodyPr>
            <a:normAutofit fontScale="85000" lnSpcReduction="20000"/>
          </a:bodyPr>
          <a:lstStyle/>
          <a:p>
            <a:r>
              <a:rPr lang="it-IT" sz="4000" dirty="0" smtClean="0">
                <a:solidFill>
                  <a:srgbClr val="002060"/>
                </a:solidFill>
              </a:rPr>
              <a:t>Perché la denominazione </a:t>
            </a:r>
            <a:r>
              <a:rPr lang="it-IT" sz="4000" dirty="0">
                <a:solidFill>
                  <a:srgbClr val="002060"/>
                </a:solidFill>
              </a:rPr>
              <a:t>di “moneta</a:t>
            </a:r>
            <a:r>
              <a:rPr lang="it-IT" sz="4000" dirty="0" smtClean="0">
                <a:solidFill>
                  <a:srgbClr val="002060"/>
                </a:solidFill>
              </a:rPr>
              <a:t>”?. </a:t>
            </a:r>
          </a:p>
          <a:p>
            <a:r>
              <a:rPr lang="it-IT" sz="4000" dirty="0" smtClean="0">
                <a:solidFill>
                  <a:srgbClr val="002060"/>
                </a:solidFill>
              </a:rPr>
              <a:t>La </a:t>
            </a:r>
            <a:r>
              <a:rPr lang="it-IT" sz="4000" dirty="0">
                <a:solidFill>
                  <a:srgbClr val="002060"/>
                </a:solidFill>
              </a:rPr>
              <a:t>zecca di Roma sorgeva vicino al tempio di Giunone Ammonitrice (</a:t>
            </a:r>
            <a:r>
              <a:rPr lang="it-IT" sz="4000" dirty="0" err="1">
                <a:solidFill>
                  <a:srgbClr val="002060"/>
                </a:solidFill>
              </a:rPr>
              <a:t>Juno</a:t>
            </a:r>
            <a:r>
              <a:rPr lang="it-IT" sz="4000" dirty="0">
                <a:solidFill>
                  <a:srgbClr val="002060"/>
                </a:solidFill>
              </a:rPr>
              <a:t> Moneta). </a:t>
            </a:r>
          </a:p>
        </p:txBody>
      </p:sp>
    </p:spTree>
    <p:extLst>
      <p:ext uri="{BB962C8B-B14F-4D97-AF65-F5344CB8AC3E}">
        <p14:creationId xmlns:p14="http://schemas.microsoft.com/office/powerpoint/2010/main" val="3438197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23850" y="514350"/>
            <a:ext cx="11410950" cy="467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Differenza tra Moneta e Denaro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differenza tra moneta e denaro è data dal fatto che il denaro è costituito sempre dal circolante accettato in pagamento in un determinato </a:t>
            </a:r>
            <a:r>
              <a:rPr lang="it-IT" sz="32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mercato (si parla di moneta legale), </a:t>
            </a:r>
            <a:r>
              <a:rPr lang="it-IT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moneta </a:t>
            </a:r>
            <a:r>
              <a:rPr lang="it-IT" sz="32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(non legale) al </a:t>
            </a:r>
            <a:r>
              <a:rPr lang="it-IT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contrario è denaro datato, cioè </a:t>
            </a:r>
            <a:r>
              <a:rPr lang="it-IT" sz="32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era denaro </a:t>
            </a:r>
            <a:r>
              <a:rPr lang="it-IT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emesso in un particolare periodo. In altri termini, potrebbe esserci moneta non più considerata denaro in quanto non più accettata, perché fuori corso, ad esempio.</a:t>
            </a:r>
            <a:endParaRPr lang="it-IT" sz="24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Eu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1" y="462008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500 lire err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6" y="462008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847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657832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>
                <a:solidFill>
                  <a:srgbClr val="002060"/>
                </a:solidFill>
              </a:rPr>
              <a:t>Caratteristiche PECULIARI</a:t>
            </a:r>
            <a:br>
              <a:rPr lang="it-IT" b="1" dirty="0">
                <a:solidFill>
                  <a:srgbClr val="002060"/>
                </a:solidFill>
              </a:rPr>
            </a:br>
            <a:r>
              <a:rPr lang="it-IT" b="1" dirty="0" smtClean="0">
                <a:solidFill>
                  <a:srgbClr val="002060"/>
                </a:solidFill>
              </a:rPr>
              <a:t>di </a:t>
            </a:r>
            <a:r>
              <a:rPr lang="it-IT" b="1" dirty="0">
                <a:solidFill>
                  <a:srgbClr val="002060"/>
                </a:solidFill>
              </a:rPr>
              <a:t>una moneta/denaro</a:t>
            </a:r>
            <a:r>
              <a:rPr lang="it-IT" b="1" dirty="0"/>
              <a:t>. </a:t>
            </a:r>
            <a:r>
              <a:rPr lang="it-IT" b="1" dirty="0" smtClean="0"/>
              <a:t/>
            </a:r>
            <a:br>
              <a:rPr lang="it-IT" b="1" dirty="0" smtClean="0"/>
            </a:b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41412" y="1143000"/>
            <a:ext cx="9905999" cy="4648201"/>
          </a:xfrm>
        </p:spPr>
        <p:txBody>
          <a:bodyPr>
            <a:noAutofit/>
          </a:bodyPr>
          <a:lstStyle/>
          <a:p>
            <a:r>
              <a:rPr lang="it-IT" b="1" dirty="0" smtClean="0">
                <a:solidFill>
                  <a:srgbClr val="002060"/>
                </a:solidFill>
              </a:rPr>
              <a:t>Deve </a:t>
            </a:r>
            <a:r>
              <a:rPr lang="it-IT" b="1" dirty="0">
                <a:solidFill>
                  <a:srgbClr val="002060"/>
                </a:solidFill>
              </a:rPr>
              <a:t>avere </a:t>
            </a:r>
            <a:r>
              <a:rPr lang="it-IT" sz="3200" b="1" dirty="0">
                <a:solidFill>
                  <a:srgbClr val="002060"/>
                </a:solidFill>
              </a:rPr>
              <a:t>due</a:t>
            </a:r>
            <a:r>
              <a:rPr lang="it-IT" b="1" dirty="0">
                <a:solidFill>
                  <a:srgbClr val="002060"/>
                </a:solidFill>
              </a:rPr>
              <a:t> caratteristiche peculiari e </a:t>
            </a:r>
            <a:r>
              <a:rPr lang="it-IT" sz="3200" b="1" dirty="0">
                <a:solidFill>
                  <a:srgbClr val="002060"/>
                </a:solidFill>
              </a:rPr>
              <a:t>tre</a:t>
            </a:r>
            <a:r>
              <a:rPr lang="it-IT" b="1" dirty="0">
                <a:solidFill>
                  <a:srgbClr val="002060"/>
                </a:solidFill>
              </a:rPr>
              <a:t> caratteristiche </a:t>
            </a:r>
            <a:r>
              <a:rPr lang="it-IT" b="1" dirty="0" smtClean="0">
                <a:solidFill>
                  <a:srgbClr val="002060"/>
                </a:solidFill>
              </a:rPr>
              <a:t>fondam</a:t>
            </a:r>
            <a:r>
              <a:rPr lang="it-IT" dirty="0" smtClean="0">
                <a:solidFill>
                  <a:srgbClr val="002060"/>
                </a:solidFill>
              </a:rPr>
              <a:t>entali.</a:t>
            </a:r>
          </a:p>
          <a:p>
            <a:r>
              <a:rPr lang="it-IT" sz="2800" b="1" dirty="0" smtClean="0">
                <a:solidFill>
                  <a:srgbClr val="002060"/>
                </a:solidFill>
              </a:rPr>
              <a:t>Le </a:t>
            </a:r>
            <a:r>
              <a:rPr lang="it-IT" sz="2800" b="1" dirty="0">
                <a:solidFill>
                  <a:srgbClr val="002060"/>
                </a:solidFill>
              </a:rPr>
              <a:t>due caratteristiche peculiari:</a:t>
            </a:r>
          </a:p>
          <a:p>
            <a:pPr lvl="0"/>
            <a:r>
              <a:rPr lang="it-IT" sz="2800" dirty="0">
                <a:solidFill>
                  <a:srgbClr val="002060"/>
                </a:solidFill>
              </a:rPr>
              <a:t>Deve essere </a:t>
            </a:r>
            <a:r>
              <a:rPr lang="it-IT" sz="3200" b="1" dirty="0">
                <a:solidFill>
                  <a:srgbClr val="002060"/>
                </a:solidFill>
              </a:rPr>
              <a:t>accettata in pagamento </a:t>
            </a:r>
            <a:r>
              <a:rPr lang="it-IT" sz="2800" dirty="0">
                <a:solidFill>
                  <a:srgbClr val="002060"/>
                </a:solidFill>
              </a:rPr>
              <a:t>per risolvere obbligazioni pecuniarie e finanziarie, acquisto di beni e servizi offerti. Quindi, </a:t>
            </a:r>
            <a:endParaRPr lang="it-IT" sz="2800" dirty="0" smtClean="0">
              <a:solidFill>
                <a:srgbClr val="002060"/>
              </a:solidFill>
            </a:endParaRPr>
          </a:p>
          <a:p>
            <a:pPr lvl="0"/>
            <a:r>
              <a:rPr lang="it-IT" sz="3200" b="1" dirty="0" smtClean="0">
                <a:solidFill>
                  <a:srgbClr val="002060"/>
                </a:solidFill>
              </a:rPr>
              <a:t>l’emittente</a:t>
            </a:r>
            <a:r>
              <a:rPr lang="it-IT" sz="3200" dirty="0" smtClean="0">
                <a:solidFill>
                  <a:srgbClr val="002060"/>
                </a:solidFill>
              </a:rPr>
              <a:t> </a:t>
            </a:r>
            <a:r>
              <a:rPr lang="it-IT" sz="3200" dirty="0">
                <a:solidFill>
                  <a:srgbClr val="002060"/>
                </a:solidFill>
              </a:rPr>
              <a:t>deve godere del</a:t>
            </a:r>
            <a:r>
              <a:rPr lang="it-IT" sz="3200" b="1" dirty="0">
                <a:solidFill>
                  <a:srgbClr val="002060"/>
                </a:solidFill>
              </a:rPr>
              <a:t>la fiducia del mercato</a:t>
            </a:r>
            <a:r>
              <a:rPr lang="it-IT" sz="3200" dirty="0">
                <a:solidFill>
                  <a:srgbClr val="002060"/>
                </a:solidFill>
              </a:rPr>
              <a:t> </a:t>
            </a:r>
            <a:r>
              <a:rPr lang="it-IT" sz="2800" dirty="0">
                <a:solidFill>
                  <a:srgbClr val="002060"/>
                </a:solidFill>
              </a:rPr>
              <a:t>in cui si utilizza</a:t>
            </a:r>
            <a:r>
              <a:rPr lang="it-IT" sz="2800" dirty="0" smtClean="0"/>
              <a:t>.</a:t>
            </a:r>
            <a:endParaRPr lang="it-IT" sz="2800" dirty="0"/>
          </a:p>
          <a:p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3786599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41412" y="342900"/>
            <a:ext cx="9905999" cy="6096000"/>
          </a:xfrm>
        </p:spPr>
        <p:txBody>
          <a:bodyPr>
            <a:normAutofit/>
          </a:bodyPr>
          <a:lstStyle/>
          <a:p>
            <a:r>
              <a:rPr lang="it-IT" sz="2800" b="1" dirty="0">
                <a:solidFill>
                  <a:srgbClr val="002060"/>
                </a:solidFill>
              </a:rPr>
              <a:t>Queste due </a:t>
            </a:r>
            <a:r>
              <a:rPr lang="it-IT" sz="2800" b="1" dirty="0" smtClean="0">
                <a:solidFill>
                  <a:srgbClr val="002060"/>
                </a:solidFill>
              </a:rPr>
              <a:t>caratteristiche </a:t>
            </a:r>
            <a:r>
              <a:rPr lang="it-IT" sz="2800" b="1" dirty="0">
                <a:solidFill>
                  <a:srgbClr val="002060"/>
                </a:solidFill>
              </a:rPr>
              <a:t>peculiari possono essere superate dai dettami normativi che obblighino un mercato ad accettare una particolare moneta quale pagamento di obbligazioni. Si parla di corso </a:t>
            </a:r>
            <a:r>
              <a:rPr lang="it-IT" sz="2800" b="1" dirty="0" smtClean="0">
                <a:solidFill>
                  <a:srgbClr val="002060"/>
                </a:solidFill>
              </a:rPr>
              <a:t>forzoso.</a:t>
            </a:r>
            <a:endParaRPr lang="it-IT" sz="2800" b="1" dirty="0">
              <a:solidFill>
                <a:srgbClr val="002060"/>
              </a:solidFill>
            </a:endParaRPr>
          </a:p>
          <a:p>
            <a:r>
              <a:rPr lang="it-IT" sz="2800" b="1" dirty="0">
                <a:solidFill>
                  <a:srgbClr val="002060"/>
                </a:solidFill>
              </a:rPr>
              <a:t>Codice civile </a:t>
            </a:r>
            <a:r>
              <a:rPr lang="it-IT" sz="3200" b="1" dirty="0">
                <a:solidFill>
                  <a:srgbClr val="002060"/>
                </a:solidFill>
              </a:rPr>
              <a:t>art. 1277-</a:t>
            </a:r>
            <a:r>
              <a:rPr lang="it-IT" sz="2800" b="1" dirty="0">
                <a:solidFill>
                  <a:srgbClr val="002060"/>
                </a:solidFill>
              </a:rPr>
              <a:t>: Delle obbligazioni pecuniarie.</a:t>
            </a:r>
          </a:p>
          <a:p>
            <a:pPr marL="0" indent="0">
              <a:buNone/>
            </a:pPr>
            <a:r>
              <a:rPr lang="it-IT" sz="2800" b="1" dirty="0">
                <a:solidFill>
                  <a:srgbClr val="002060"/>
                </a:solidFill>
              </a:rPr>
              <a:t>I debiti pecuniari si estinguono con moneta avente corso legale nello Stato al tempo del pagamento e per il suo valore nominale.</a:t>
            </a:r>
          </a:p>
          <a:p>
            <a:pPr marL="0" indent="0">
              <a:buNone/>
            </a:pPr>
            <a:r>
              <a:rPr lang="it-IT" sz="2800" b="1" dirty="0">
                <a:solidFill>
                  <a:srgbClr val="002060"/>
                </a:solidFill>
              </a:rPr>
              <a:t>Se la somma dovuta era determinata in una moneta che non ha più corso legale al tempo del pagamento, questo deve farsi in moneta legale ragguagliata per valore alla prima.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82379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00100" y="668757"/>
            <a:ext cx="10629900" cy="5269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 tre caratteristiche </a:t>
            </a:r>
            <a:r>
              <a:rPr lang="it-IT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FONDAMENTALI </a:t>
            </a:r>
          </a:p>
          <a:p>
            <a:pPr lvl="0" algn="ctr"/>
            <a:r>
              <a:rPr lang="it-IT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(Oltre </a:t>
            </a:r>
            <a:r>
              <a:rPr lang="it-IT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 due “peculiari</a:t>
            </a:r>
            <a:r>
              <a:rPr lang="it-IT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”)</a:t>
            </a:r>
          </a:p>
          <a:p>
            <a:pPr lvl="0"/>
            <a:r>
              <a:rPr lang="it-IT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it-IT" sz="28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it-IT" sz="3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it-IT" sz="3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moneta deve poter </a:t>
            </a:r>
            <a:r>
              <a:rPr lang="it-IT" sz="3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misurare il valore</a:t>
            </a:r>
            <a:r>
              <a:rPr lang="it-IT" sz="3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dei beni e servizi offerti sul mercato. (Valore d’uso)</a:t>
            </a:r>
            <a:endParaRPr lang="it-IT" sz="2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it-IT" sz="3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Deve </a:t>
            </a:r>
            <a:r>
              <a:rPr lang="it-IT" sz="3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permettere lo </a:t>
            </a:r>
            <a:r>
              <a:rPr lang="it-IT" sz="3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scambio di beni</a:t>
            </a:r>
            <a:r>
              <a:rPr lang="it-IT" sz="3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superando il baratto. (Valore di scambio)</a:t>
            </a:r>
            <a:endParaRPr lang="it-IT" sz="2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it-IT" sz="3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Deve </a:t>
            </a:r>
            <a:r>
              <a:rPr lang="it-IT" sz="3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poter essere </a:t>
            </a:r>
            <a:r>
              <a:rPr lang="it-IT" sz="3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tesaurizzata</a:t>
            </a:r>
            <a:r>
              <a:rPr lang="it-IT" sz="3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(Risparmio).</a:t>
            </a:r>
            <a:endParaRPr lang="it-IT" sz="2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235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00050" y="683633"/>
            <a:ext cx="11277600" cy="5654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BITCOIN</a:t>
            </a:r>
            <a:r>
              <a:rPr lang="it-IT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Le criptovalute</a:t>
            </a:r>
            <a:r>
              <a:rPr lang="it-IT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4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Certamente </a:t>
            </a:r>
            <a:r>
              <a:rPr lang="it-IT" sz="24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 </a:t>
            </a:r>
            <a:r>
              <a:rPr lang="it-IT" sz="24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sono «monete», </a:t>
            </a:r>
            <a:r>
              <a:rPr lang="it-IT" sz="24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trattandosi di </a:t>
            </a:r>
            <a:r>
              <a:rPr lang="it-IT" sz="32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 riga di scrittura informatica,</a:t>
            </a:r>
            <a:r>
              <a:rPr lang="it-IT" sz="24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 nel mercato in cui </a:t>
            </a:r>
            <a:r>
              <a:rPr lang="it-IT" sz="24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sono accettate, </a:t>
            </a:r>
            <a:r>
              <a:rPr lang="it-IT" sz="32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possono </a:t>
            </a:r>
            <a:r>
              <a:rPr lang="it-IT" sz="32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acquisire le caratteristiche di denaro.</a:t>
            </a:r>
            <a:endParaRPr lang="it-IT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4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Sfruttano </a:t>
            </a:r>
            <a:r>
              <a:rPr lang="it-IT" sz="24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 delle </a:t>
            </a:r>
            <a:r>
              <a:rPr lang="it-IT" sz="24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funzioni </a:t>
            </a:r>
            <a:r>
              <a:rPr lang="it-IT" sz="24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fondamentali di internet: </a:t>
            </a:r>
            <a:r>
              <a:rPr lang="it-IT" sz="32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scavalcare ogni forma di intermediazione</a:t>
            </a:r>
            <a:r>
              <a:rPr lang="it-IT" sz="24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dalla </a:t>
            </a:r>
            <a:r>
              <a:rPr lang="it-IT" sz="24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stampa su carta </a:t>
            </a:r>
            <a:r>
              <a:rPr lang="it-IT" sz="24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alla bancaria, dalla finanziaria alla commerciale</a:t>
            </a:r>
            <a:r>
              <a:rPr lang="it-IT" sz="24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4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Occorre distinguere le criptovalute che utilizzano </a:t>
            </a:r>
            <a:r>
              <a:rPr lang="it-IT" sz="32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tecnologia della blockchain</a:t>
            </a:r>
            <a:r>
              <a:rPr lang="it-IT" sz="24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dalle </a:t>
            </a:r>
            <a:r>
              <a:rPr lang="it-IT" sz="32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valute alternative</a:t>
            </a:r>
            <a:r>
              <a:rPr lang="it-IT" sz="24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che mantengono internet e restano  con una gestione accentrata. (</a:t>
            </a:r>
            <a:r>
              <a:rPr lang="it-IT" sz="2400" b="1" dirty="0" err="1" smtClean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Sardex</a:t>
            </a:r>
            <a:r>
              <a:rPr lang="it-IT" sz="24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it-IT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4069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595</TotalTime>
  <Words>1830</Words>
  <Application>Microsoft Office PowerPoint</Application>
  <PresentationFormat>Personalizzato</PresentationFormat>
  <Paragraphs>172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33" baseType="lpstr">
      <vt:lpstr>Circuito</vt:lpstr>
      <vt:lpstr>BITCOIN ED ECONOMIA Intervento di  Mauro Novelli </vt:lpstr>
      <vt:lpstr>Bitcoin ed economia   </vt:lpstr>
      <vt:lpstr>Bitcoin ed economia    </vt:lpstr>
      <vt:lpstr>Presentazione standard di PowerPoint</vt:lpstr>
      <vt:lpstr>Presentazione standard di PowerPoint</vt:lpstr>
      <vt:lpstr>Caratteristiche PECULIARI di una moneta/denaro.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BITCOIN ED ECONOMIA</dc:title>
  <dc:creator>Mauro Novelli</dc:creator>
  <cp:lastModifiedBy>Novelli</cp:lastModifiedBy>
  <cp:revision>33</cp:revision>
  <dcterms:created xsi:type="dcterms:W3CDTF">2018-10-15T05:28:35Z</dcterms:created>
  <dcterms:modified xsi:type="dcterms:W3CDTF">2019-12-06T09:18:01Z</dcterms:modified>
  <cp:contentStatus>Finale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